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8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EDD6D97-C774-4977-B269-87C4DA1C94A8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9F428AF-1D4F-497A-8540-D8031CF6435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34070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D6D97-C774-4977-B269-87C4DA1C94A8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428AF-1D4F-497A-8540-D8031CF64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129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D6D97-C774-4977-B269-87C4DA1C94A8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428AF-1D4F-497A-8540-D8031CF64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173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D6D97-C774-4977-B269-87C4DA1C94A8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428AF-1D4F-497A-8540-D8031CF64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952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EDD6D97-C774-4977-B269-87C4DA1C94A8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9F428AF-1D4F-497A-8540-D8031CF64359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8783783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D6D97-C774-4977-B269-87C4DA1C94A8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428AF-1D4F-497A-8540-D8031CF64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50632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D6D97-C774-4977-B269-87C4DA1C94A8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428AF-1D4F-497A-8540-D8031CF64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83004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D6D97-C774-4977-B269-87C4DA1C94A8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428AF-1D4F-497A-8540-D8031CF64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92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D6D97-C774-4977-B269-87C4DA1C94A8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428AF-1D4F-497A-8540-D8031CF64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59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4EDD6D97-C774-4977-B269-87C4DA1C94A8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19F428AF-1D4F-497A-8540-D8031CF6435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3631420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4EDD6D97-C774-4977-B269-87C4DA1C94A8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19F428AF-1D4F-497A-8540-D8031CF64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73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EDD6D97-C774-4977-B269-87C4DA1C94A8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9F428AF-1D4F-497A-8540-D8031CF6435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95643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nynow.com/contact-us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CB730-0DFD-462D-94F4-F4286973F7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4244" y="730230"/>
            <a:ext cx="10318418" cy="4394988"/>
          </a:xfrm>
        </p:spPr>
        <p:txBody>
          <a:bodyPr/>
          <a:lstStyle/>
          <a:p>
            <a:r>
              <a:rPr lang="en-US" sz="11500" dirty="0"/>
              <a:t>Stand out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B98A7D-ADE6-4048-BA8A-B70C199BFC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0753" y="3892944"/>
            <a:ext cx="8045373" cy="742279"/>
          </a:xfrm>
        </p:spPr>
        <p:txBody>
          <a:bodyPr/>
          <a:lstStyle/>
          <a:p>
            <a:r>
              <a:rPr lang="en-US" dirty="0"/>
              <a:t>Directory bundles available for a limited time – Order now and save!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011A46-0A3C-4779-816E-831440C209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4312" y="2147924"/>
            <a:ext cx="2443433" cy="5466795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1715670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FEC494-95DD-4D29-A832-7B5C475514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540318" y="1959984"/>
            <a:ext cx="3568824" cy="5232203"/>
          </a:xfrm>
        </p:spPr>
        <p:txBody>
          <a:bodyPr>
            <a:normAutofit fontScale="62500" lnSpcReduction="2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2500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Ad Reservations Due:  June 4, 2019</a:t>
            </a:r>
          </a:p>
          <a:p>
            <a:r>
              <a:rPr lang="en-US" sz="2500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Artwork Due:  June 7, 2019</a:t>
            </a:r>
          </a:p>
          <a:p>
            <a:r>
              <a:rPr lang="en-US" sz="2500" i="1" dirty="0">
                <a:solidFill>
                  <a:schemeClr val="bg1">
                    <a:lumMod val="95000"/>
                  </a:schemeClr>
                </a:solidFill>
              </a:rPr>
              <a:t>Creative Specs:</a:t>
            </a:r>
          </a:p>
          <a:p>
            <a:r>
              <a:rPr lang="en-US" sz="2200" b="1" dirty="0">
                <a:solidFill>
                  <a:schemeClr val="bg1">
                    <a:lumMod val="95000"/>
                  </a:schemeClr>
                </a:solidFill>
              </a:rPr>
              <a:t>FULL PAGE  </a:t>
            </a:r>
          </a:p>
          <a:p>
            <a:r>
              <a:rPr lang="en-US" sz="2500" dirty="0">
                <a:solidFill>
                  <a:schemeClr val="bg1">
                    <a:lumMod val="95000"/>
                  </a:schemeClr>
                </a:solidFill>
              </a:rPr>
              <a:t>Bleed                         8” x 9-1/4”</a:t>
            </a:r>
            <a:br>
              <a:rPr lang="en-US" sz="2500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en-US" sz="2500" dirty="0">
                <a:solidFill>
                  <a:schemeClr val="bg1">
                    <a:lumMod val="95000"/>
                  </a:schemeClr>
                </a:solidFill>
              </a:rPr>
              <a:t>Trim                          7-3/4” x 9”</a:t>
            </a:r>
            <a:br>
              <a:rPr lang="en-US" sz="2500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en-US" sz="2500" dirty="0">
                <a:solidFill>
                  <a:schemeClr val="bg1">
                    <a:lumMod val="95000"/>
                  </a:schemeClr>
                </a:solidFill>
              </a:rPr>
              <a:t>Safety/Live Area          7-1/4” x 8-1/2”</a:t>
            </a:r>
            <a:br>
              <a:rPr lang="en-US" sz="2500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en-US" sz="2500" dirty="0">
                <a:solidFill>
                  <a:schemeClr val="bg1">
                    <a:lumMod val="95000"/>
                  </a:schemeClr>
                </a:solidFill>
              </a:rPr>
              <a:t>Non-Bleed Ad            6-3/4” x 8”</a:t>
            </a:r>
          </a:p>
          <a:p>
            <a:r>
              <a:rPr lang="en-US" sz="2200" b="1" dirty="0">
                <a:solidFill>
                  <a:schemeClr val="bg1">
                    <a:lumMod val="95000"/>
                  </a:schemeClr>
                </a:solidFill>
              </a:rPr>
              <a:t>HALF PAGE HORIZONTAL  </a:t>
            </a:r>
            <a:br>
              <a:rPr lang="en-US" sz="2500" b="1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pt-BR" sz="2500" dirty="0">
                <a:solidFill>
                  <a:schemeClr val="bg1">
                    <a:lumMod val="95000"/>
                  </a:schemeClr>
                </a:solidFill>
              </a:rPr>
              <a:t>(no bleed)                 6-3/4” x 3-7/8” </a:t>
            </a:r>
          </a:p>
          <a:p>
            <a:r>
              <a:rPr lang="en-US" sz="2500" dirty="0">
                <a:hlinkClick r:id="rId2"/>
              </a:rPr>
              <a:t>Contact</a:t>
            </a:r>
            <a:r>
              <a:rPr lang="en-US" sz="2500" dirty="0"/>
              <a:t> your sales rep to order. </a:t>
            </a:r>
            <a:br>
              <a:rPr lang="en-US" sz="2200" dirty="0"/>
            </a:br>
            <a:endParaRPr lang="en-US" sz="2200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6A98DEC-F431-49E7-A4E5-CC027115E360}"/>
              </a:ext>
            </a:extLst>
          </p:cNvPr>
          <p:cNvPicPr/>
          <p:nvPr/>
        </p:nvPicPr>
        <p:blipFill>
          <a:blip r:embed="rId3">
            <a:duotone>
              <a:srgbClr val="FFC000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95" y="337351"/>
            <a:ext cx="3575275" cy="61899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B536950-10AE-4A8B-9EAD-C6AB4E4A37DC}"/>
              </a:ext>
            </a:extLst>
          </p:cNvPr>
          <p:cNvSpPr txBox="1"/>
          <p:nvPr/>
        </p:nvSpPr>
        <p:spPr>
          <a:xfrm>
            <a:off x="477857" y="849814"/>
            <a:ext cx="6899595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</a:t>
            </a:r>
          </a:p>
          <a:p>
            <a:r>
              <a:rPr lang="en-US" b="1" dirty="0"/>
              <a:t>STAND OUT AND DRIVE TRAFFIC TO YOUR BOOTH</a:t>
            </a:r>
            <a:endParaRPr lang="en-US" dirty="0"/>
          </a:p>
          <a:p>
            <a:endParaRPr lang="en-US" sz="1200" b="1" dirty="0"/>
          </a:p>
          <a:p>
            <a:r>
              <a:rPr lang="en-US" sz="1200" b="1" dirty="0"/>
              <a:t>Advertise in the summer market directory! Referenced by attendees during market and throughout the year, extending your exposure to up to 25,000 buyers. </a:t>
            </a:r>
          </a:p>
          <a:p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BUNDLE  TOGETHER AND SAVE $$!</a:t>
            </a:r>
          </a:p>
          <a:p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NY NOW Directory Bundle Option 1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(1) Half Page 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(1) Product Preview Email Ad Spot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(1) Exhibitor Spotlight  Web 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(1) Social Media Post on NY NOW’s Instagram and Facebook page</a:t>
            </a:r>
          </a:p>
          <a:p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Total: $3,000 (valued at $4,025)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NY NOW Directory Bundle Option 2 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(1) Full Page 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(1) Product Preview Email Ad Spot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(1) Exhibitor Spotlight  Web 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(2) Social Media Posts on NY NOW’s Instagram and Facebook page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(1) Featured Spotlight on nynow.com Home Page for Two Weeks</a:t>
            </a:r>
          </a:p>
          <a:p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Total: $4,500 (valued at $6,970)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La Carte:</a:t>
            </a:r>
          </a:p>
          <a:p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Full Page Directory Ad - $4,070 | Half Page Ad $2,625</a:t>
            </a:r>
          </a:p>
          <a:p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9" name="Star: 7 Points 8">
            <a:extLst>
              <a:ext uri="{FF2B5EF4-FFF2-40B4-BE49-F238E27FC236}">
                <a16:creationId xmlns:a16="http://schemas.microsoft.com/office/drawing/2014/main" id="{241FC1E8-665A-4F03-B27C-033CFC871907}"/>
              </a:ext>
            </a:extLst>
          </p:cNvPr>
          <p:cNvSpPr/>
          <p:nvPr/>
        </p:nvSpPr>
        <p:spPr>
          <a:xfrm>
            <a:off x="5949222" y="1438184"/>
            <a:ext cx="2591095" cy="2272114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STAND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OUT!</a:t>
            </a:r>
          </a:p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2393198-BD38-4201-BF6F-C06709A529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68153" y="253952"/>
            <a:ext cx="1866900" cy="2114550"/>
          </a:xfrm>
          <a:prstGeom prst="rect">
            <a:avLst/>
          </a:prstGeom>
          <a:effectLst>
            <a:reflection blurRad="25400" stA="45000" endPos="6500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356441528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357</TotalTime>
  <Words>44</Words>
  <Application>Microsoft Office PowerPoint</Application>
  <PresentationFormat>Widescreen</PresentationFormat>
  <Paragraphs>39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Gill Sans MT</vt:lpstr>
      <vt:lpstr>Impact</vt:lpstr>
      <vt:lpstr>Badge</vt:lpstr>
      <vt:lpstr>Stand out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Borrelli, Trish</dc:creator>
  <cp:lastModifiedBy>Borrelli, Trish</cp:lastModifiedBy>
  <cp:revision>19</cp:revision>
  <dcterms:created xsi:type="dcterms:W3CDTF">2019-05-16T18:38:24Z</dcterms:created>
  <dcterms:modified xsi:type="dcterms:W3CDTF">2019-05-17T20:39:04Z</dcterms:modified>
</cp:coreProperties>
</file>