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407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2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8378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063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00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9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63142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3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EDD6D97-C774-4977-B269-87C4DA1C94A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F428AF-1D4F-497A-8540-D8031CF643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564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ynow.com/contact-us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CB730-0DFD-462D-94F4-F4286973F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244" y="730230"/>
            <a:ext cx="10318418" cy="4394988"/>
          </a:xfrm>
        </p:spPr>
        <p:txBody>
          <a:bodyPr/>
          <a:lstStyle/>
          <a:p>
            <a:r>
              <a:rPr lang="en-US" sz="11500" dirty="0"/>
              <a:t>Stand 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98A7D-ADE6-4048-BA8A-B70C199BF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753" y="3892944"/>
            <a:ext cx="8045373" cy="742279"/>
          </a:xfrm>
        </p:spPr>
        <p:txBody>
          <a:bodyPr/>
          <a:lstStyle/>
          <a:p>
            <a:r>
              <a:rPr lang="en-US" dirty="0"/>
              <a:t>Directory bundles available for a limited time – Order now and save!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11A46-0A3C-4779-816E-831440C20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312" y="2147924"/>
            <a:ext cx="2443433" cy="546679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71567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EC494-95DD-4D29-A832-7B5C47551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0318" y="1959984"/>
            <a:ext cx="3568824" cy="523220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5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Ad Reservations Due:  June 4, 2019</a:t>
            </a:r>
          </a:p>
          <a:p>
            <a:r>
              <a:rPr lang="en-US" sz="25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Artwork Due:  June 7, 2019</a:t>
            </a:r>
          </a:p>
          <a:p>
            <a:r>
              <a:rPr lang="en-US" sz="2500" i="1" dirty="0">
                <a:solidFill>
                  <a:schemeClr val="bg1">
                    <a:lumMod val="95000"/>
                  </a:schemeClr>
                </a:solidFill>
              </a:rPr>
              <a:t>Creative Specs:</a:t>
            </a:r>
          </a:p>
          <a:p>
            <a:r>
              <a:rPr lang="en-US" sz="2200" b="1" dirty="0">
                <a:solidFill>
                  <a:schemeClr val="bg1">
                    <a:lumMod val="95000"/>
                  </a:schemeClr>
                </a:solidFill>
              </a:rPr>
              <a:t>FULL PAGE  </a:t>
            </a:r>
          </a:p>
          <a:p>
            <a:r>
              <a:rPr lang="en-US" sz="2500" dirty="0">
                <a:solidFill>
                  <a:schemeClr val="bg1">
                    <a:lumMod val="95000"/>
                  </a:schemeClr>
                </a:solidFill>
              </a:rPr>
              <a:t>Bleed                         8” x 9-1/4”</a:t>
            </a:r>
            <a:br>
              <a:rPr lang="en-US" sz="25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500" dirty="0">
                <a:solidFill>
                  <a:schemeClr val="bg1">
                    <a:lumMod val="95000"/>
                  </a:schemeClr>
                </a:solidFill>
              </a:rPr>
              <a:t>Trim                          7-3/4” x 9”</a:t>
            </a:r>
            <a:br>
              <a:rPr lang="en-US" sz="25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500" dirty="0">
                <a:solidFill>
                  <a:schemeClr val="bg1">
                    <a:lumMod val="95000"/>
                  </a:schemeClr>
                </a:solidFill>
              </a:rPr>
              <a:t>Safety/Live Area          7-1/4” x 8-1/2”</a:t>
            </a:r>
            <a:br>
              <a:rPr lang="en-US" sz="25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500" dirty="0">
                <a:solidFill>
                  <a:schemeClr val="bg1">
                    <a:lumMod val="95000"/>
                  </a:schemeClr>
                </a:solidFill>
              </a:rPr>
              <a:t>Non-Bleed Ad            6-3/4” x 8”</a:t>
            </a:r>
          </a:p>
          <a:p>
            <a:r>
              <a:rPr lang="en-US" sz="2200" b="1" dirty="0">
                <a:solidFill>
                  <a:schemeClr val="bg1">
                    <a:lumMod val="95000"/>
                  </a:schemeClr>
                </a:solidFill>
              </a:rPr>
              <a:t>HALF PAGE HORIZONTAL  </a:t>
            </a:r>
            <a:br>
              <a:rPr lang="en-US" sz="25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500" dirty="0">
                <a:solidFill>
                  <a:schemeClr val="bg1">
                    <a:lumMod val="95000"/>
                  </a:schemeClr>
                </a:solidFill>
              </a:rPr>
              <a:t>(no bleed)                 6-3/4” x 3-7/8” </a:t>
            </a:r>
          </a:p>
          <a:p>
            <a:r>
              <a:rPr lang="en-US" sz="2500" dirty="0">
                <a:hlinkClick r:id="rId2"/>
              </a:rPr>
              <a:t>Contact</a:t>
            </a:r>
            <a:r>
              <a:rPr lang="en-US" sz="2500" dirty="0"/>
              <a:t> your sales rep to order. </a:t>
            </a:r>
            <a:br>
              <a:rPr lang="en-US" sz="2200" dirty="0"/>
            </a:br>
            <a:endParaRPr lang="en-US" sz="22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A98DEC-F431-49E7-A4E5-CC027115E360}"/>
              </a:ext>
            </a:extLst>
          </p:cNvPr>
          <p:cNvPicPr/>
          <p:nvPr/>
        </p:nvPicPr>
        <p:blipFill>
          <a:blip r:embed="rId3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5" y="337351"/>
            <a:ext cx="3575275" cy="6189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536950-10AE-4A8B-9EAD-C6AB4E4A37DC}"/>
              </a:ext>
            </a:extLst>
          </p:cNvPr>
          <p:cNvSpPr txBox="1"/>
          <p:nvPr/>
        </p:nvSpPr>
        <p:spPr>
          <a:xfrm>
            <a:off x="477857" y="849814"/>
            <a:ext cx="689959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STAND OUT AND DRIVE TRAFFIC TO YOUR BOOTH</a:t>
            </a:r>
            <a:endParaRPr lang="en-US" dirty="0"/>
          </a:p>
          <a:p>
            <a:endParaRPr lang="en-US" sz="1200" b="1" dirty="0"/>
          </a:p>
          <a:p>
            <a:r>
              <a:rPr lang="en-US" sz="1200" b="1" dirty="0"/>
              <a:t>Advertise in the summer market directory! Referenced by attendees during market and throughout the year, extending your exposure to up to 25,000 buyers. 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BUNDLE  TOGETHER AND SAVE $$!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 NOW Directory Bundle Option 1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Half Page 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Product Preview Email Ad Spot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Exhibitor Spotlight  Web 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Social Media Post on NY NOW’s Instagram and Facebook page</a:t>
            </a: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Total: $3,000 (valued at $4,025)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 NOW Directory Bundle Option 2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Full Page 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Product Preview Email Ad Spot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Exhibitor Spotlight  Web 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(2) Social Media Posts on NY NOW’s Instagram and Facebook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Featured Spotlight on nynow.com Home Page for Two Weeks</a:t>
            </a: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Total: $4,500 (valued at $6,970)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 Carte: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 Page Directory Ad - $4,070 | Half Page Ad $2,625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9" name="Star: 7 Points 8">
            <a:extLst>
              <a:ext uri="{FF2B5EF4-FFF2-40B4-BE49-F238E27FC236}">
                <a16:creationId xmlns:a16="http://schemas.microsoft.com/office/drawing/2014/main" id="{241FC1E8-665A-4F03-B27C-033CFC871907}"/>
              </a:ext>
            </a:extLst>
          </p:cNvPr>
          <p:cNvSpPr/>
          <p:nvPr/>
        </p:nvSpPr>
        <p:spPr>
          <a:xfrm>
            <a:off x="5949222" y="1438184"/>
            <a:ext cx="2591095" cy="22721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OUT!</a:t>
            </a:r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393198-BD38-4201-BF6F-C06709A52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8153" y="253952"/>
            <a:ext cx="1866900" cy="2114550"/>
          </a:xfrm>
          <a:prstGeom prst="rect">
            <a:avLst/>
          </a:prstGeom>
          <a:effectLst>
            <a:reflection blurRad="25400" stA="4500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564415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357</TotalTime>
  <Words>44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Stand 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Borrelli, Trish</dc:creator>
  <cp:lastModifiedBy>Borrelli, Trish</cp:lastModifiedBy>
  <cp:revision>19</cp:revision>
  <dcterms:created xsi:type="dcterms:W3CDTF">2019-05-16T18:38:24Z</dcterms:created>
  <dcterms:modified xsi:type="dcterms:W3CDTF">2019-05-17T20:39:04Z</dcterms:modified>
</cp:coreProperties>
</file>